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Jua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Jua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3341310a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3341310a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3341310a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3341310a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3341310a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3341310a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3341310a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3341310a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3341310a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3341310a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956f2b1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956f2b1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3341310a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3341310a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3341310a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3341310a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3341310a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3341310a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3341310a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3341310a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9433683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9433683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3341310a9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3341310a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3341310a9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3341310a9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3341310a9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3341310a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9b3fe6d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49b3fe6d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9b3fe6d3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9b3fe6d3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2b7703f2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2b7703f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2b7703f2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2b7703f2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2b7703f2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2b7703f2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2b7703f2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2b7703f2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2b7703f2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2b7703f2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9433683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9433683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2b7703f2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2b7703f2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a4d99a55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4a4d99a55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94336838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94336838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0676e3f5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0676e3f5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169312d2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169312d2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94336838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9433683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3341310a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3341310a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3341310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3341310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>
            <a:stCxn id="55" idx="2"/>
            <a:endCxn id="56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Intro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01225" y="1515750"/>
            <a:ext cx="8475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>
                <a:solidFill>
                  <a:schemeClr val="dk1"/>
                </a:solidFill>
              </a:rPr>
              <a:t>LLaMA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250">
                <a:solidFill>
                  <a:schemeClr val="dk1"/>
                </a:solidFill>
              </a:rPr>
              <a:t>: Open and Efficient Foundation Language Models</a:t>
            </a:r>
            <a:endParaRPr sz="125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23350" y="2629200"/>
            <a:ext cx="5697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Hugo Touvron∗ , Thibaut Lavril∗ , Gautier Izacard∗ , Xavier Martinet Marie-Anne Lachaux, Timothee Lacroix, Baptiste Rozière, Naman Goyal Eric Hambro, Faisal Azhar, Aurelien Rodriguez, Armand Joulin Edouard Grave∗ , Guillaume Lample∗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Meta AI</a:t>
            </a:r>
            <a:endParaRPr sz="1000"/>
          </a:p>
        </p:txBody>
      </p:sp>
      <p:sp>
        <p:nvSpPr>
          <p:cNvPr id="60" name="Google Shape;60;p13"/>
          <p:cNvSpPr txBox="1"/>
          <p:nvPr/>
        </p:nvSpPr>
        <p:spPr>
          <a:xfrm>
            <a:off x="3817650" y="3767200"/>
            <a:ext cx="1508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/>
              <a:t>백승엽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22"/>
          <p:cNvCxnSpPr>
            <a:stCxn id="159" idx="2"/>
            <a:endCxn id="160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2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10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Pre-training Data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00" y="984175"/>
            <a:ext cx="3408125" cy="29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3850450" y="1429550"/>
            <a:ext cx="4985400" cy="22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Tokenizer</a:t>
            </a:r>
            <a:br>
              <a:rPr b="1" lang="ko" sz="1200">
                <a:solidFill>
                  <a:schemeClr val="dk1"/>
                </a:solidFill>
              </a:rPr>
            </a:br>
            <a:br>
              <a:rPr b="1" lang="ko" sz="1200">
                <a:solidFill>
                  <a:schemeClr val="dk1"/>
                </a:solidFill>
              </a:rPr>
            </a:br>
            <a:r>
              <a:rPr b="1" lang="ko" sz="1200">
                <a:solidFill>
                  <a:schemeClr val="dk1"/>
                </a:solidFill>
              </a:rPr>
              <a:t>entire training dataset contains roughly 1.4T tokens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byte-pair encoding (BPE) algorithm (Sennrich et al., 2015).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the implementation from SentencePiece (Kudo and Richardson, 2018).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each token is used only once during training,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3"/>
          <p:cNvCxnSpPr>
            <a:stCxn id="170" idx="2"/>
            <a:endCxn id="171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3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11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Architecture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13" y="984175"/>
            <a:ext cx="5739584" cy="38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738450" y="4804750"/>
            <a:ext cx="570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2"/>
                </a:solidFill>
              </a:rPr>
              <a:t>출처: </a:t>
            </a:r>
            <a:r>
              <a:rPr lang="ko" sz="1000">
                <a:solidFill>
                  <a:schemeClr val="dk2"/>
                </a:solidFill>
              </a:rPr>
              <a:t>https://pub.towardsai.net/llama-explained-a70e71e706e9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5162050" y="1956175"/>
            <a:ext cx="829200" cy="30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5162050" y="2417850"/>
            <a:ext cx="829200" cy="30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162050" y="4042900"/>
            <a:ext cx="829200" cy="30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4"/>
          <p:cNvCxnSpPr>
            <a:stCxn id="184" idx="2"/>
            <a:endCxn id="185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4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12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Architecture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96100" y="1034450"/>
            <a:ext cx="8213700" cy="37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our network is based on the transformer architecture (Vaswani et al., 2017).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leverage various improvements that were subsequently proposed, and used in different models such as PaLM.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Pre-normalization [GPT-3]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normalize the input of each transformer sub-layer, instead of normalizing the output.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use the RMSNorm normalizing function, introduced by Zhang and Sennrich (2019)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SwiGLU activation function [PaLM].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replace the ReLU non-linearity by the SwiGLU activation function, introduced by Shazeer (2020)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use a dimension of 2/3​ ⋅ 4d instead of 4d as in PaLM.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Rotary Embeddings [GPT-Neo].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remove the absolute positional embeddings, and instead, add rotary positional embeddings (RoPE), introduced by Su et al. (2021),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5"/>
          <p:cNvCxnSpPr>
            <a:stCxn id="194" idx="2"/>
            <a:endCxn id="195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5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13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</a:t>
            </a:r>
            <a:r>
              <a:rPr b="1" lang="ko" sz="1200">
                <a:solidFill>
                  <a:schemeClr val="dk1"/>
                </a:solidFill>
              </a:rPr>
              <a:t>Optimizer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775" y="947900"/>
            <a:ext cx="6697250" cy="201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5"/>
          <p:cNvCxnSpPr>
            <a:stCxn id="198" idx="1"/>
            <a:endCxn id="198" idx="3"/>
          </p:cNvCxnSpPr>
          <p:nvPr/>
        </p:nvCxnSpPr>
        <p:spPr>
          <a:xfrm>
            <a:off x="1121775" y="1953787"/>
            <a:ext cx="6697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0" name="Google Shape;200;p25"/>
          <p:cNvSpPr txBox="1"/>
          <p:nvPr/>
        </p:nvSpPr>
        <p:spPr>
          <a:xfrm>
            <a:off x="496100" y="3088975"/>
            <a:ext cx="84840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models are trained using the AdamW optimizer (Loshchilov and Hutter, 2017), with the following hyper-parameters: β₁ = 0.9, β₂ = 0.95.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use a cosine learning rate schedule → final learning rate is equal to 10% of the maximal learning rate.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weight decay of 0.1 and gradient clipping of 1.0.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use 2,000 warmup steps, and vary the learning rate and batch size with the size of the model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26"/>
          <p:cNvCxnSpPr>
            <a:stCxn id="206" idx="2"/>
            <a:endCxn id="207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6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14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Efficient implementation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496100" y="984175"/>
            <a:ext cx="82137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use an efficient implementation of the causal multi-head attention to reduce memory usage and runtime.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reduced the amount of activations that are recomputed during the backward pass with checkpointing.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using model and sequence parallelism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overlap the computation of activations and the communication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between GPUs over the network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This means that training over our dataset containing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1.4T tokens takes approximately 21 days.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175" y="2045300"/>
            <a:ext cx="2971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27"/>
          <p:cNvCxnSpPr>
            <a:stCxn id="217" idx="2"/>
            <a:endCxn id="21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7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15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96100" y="984175"/>
            <a:ext cx="82137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consider zero-shot and few-shot tasks, and report results on a total of 20 benchmarks.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non-publicly available language models 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GPT-3 (Brown et al., 2020)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Gopher (Rae et al., 2021)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Chinchilla (Hoffmann et al., 2022)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PaLM (Chowdhery et al., 2022)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open-sourced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OPT models (Zhang et al., 2022)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GPT-J (Wang and Komatsuzaki, 2021)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GPT-Neo (Black et al., 2022).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000">
                <a:solidFill>
                  <a:schemeClr val="dk1"/>
                </a:solidFill>
              </a:rPr>
              <a:t>Common sense Reasoning / Closed-book Question Answering / Reading Comprehension / Mathematical Reasoning / Code generation / Massive multitask Language Understanding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28"/>
          <p:cNvCxnSpPr>
            <a:stCxn id="227" idx="2"/>
            <a:endCxn id="22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8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16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Common Sense Reasoning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96100" y="984175"/>
            <a:ext cx="8213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consider eight standard common sense reasoning benchmarks.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evaluate in the zero-shot setting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38" y="1890775"/>
            <a:ext cx="564832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/>
          <p:nvPr/>
        </p:nvSpPr>
        <p:spPr>
          <a:xfrm>
            <a:off x="2518475" y="3893550"/>
            <a:ext cx="4877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1826200" y="2602050"/>
            <a:ext cx="55701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3045875" y="2018600"/>
            <a:ext cx="467100" cy="2155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5058850" y="2018600"/>
            <a:ext cx="752700" cy="2155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29"/>
          <p:cNvCxnSpPr>
            <a:stCxn id="242" idx="2"/>
            <a:endCxn id="243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9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17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Closed-book Question Answering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496100" y="984175"/>
            <a:ext cx="82137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compare LLaMA to existing large language models on two closed-book question answering benchmarks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Natural Questions (Kwiatkowski et al., 2019) and TriviaQA (Joshi et al., 2017).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This model runs on a single V100 GPU during inference.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875" y="2162275"/>
            <a:ext cx="29908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825" y="2162275"/>
            <a:ext cx="28956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/>
          <p:nvPr/>
        </p:nvSpPr>
        <p:spPr>
          <a:xfrm>
            <a:off x="1505575" y="4181575"/>
            <a:ext cx="2294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5529975" y="3464750"/>
            <a:ext cx="2294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1505575" y="3859850"/>
            <a:ext cx="2294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975525" y="2504950"/>
            <a:ext cx="2796000" cy="5724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Google Shape;257;p30"/>
          <p:cNvCxnSpPr>
            <a:stCxn id="258" idx="2"/>
            <a:endCxn id="259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30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18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Reading Comprehension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496100" y="984175"/>
            <a:ext cx="8213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evaluate our models on the RACE reading comprehension benchmark (Lai et al., 2017).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75" y="1754250"/>
            <a:ext cx="29337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/>
          <p:nvPr/>
        </p:nvSpPr>
        <p:spPr>
          <a:xfrm>
            <a:off x="3121900" y="3486300"/>
            <a:ext cx="2294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3121900" y="3143025"/>
            <a:ext cx="22947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2623575" y="2138200"/>
            <a:ext cx="27930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3121900" y="2707250"/>
            <a:ext cx="22947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30"/>
          <p:cNvCxnSpPr>
            <a:stCxn id="266" idx="1"/>
            <a:endCxn id="265" idx="1"/>
          </p:cNvCxnSpPr>
          <p:nvPr/>
        </p:nvCxnSpPr>
        <p:spPr>
          <a:xfrm>
            <a:off x="2623575" y="2235250"/>
            <a:ext cx="498300" cy="1004700"/>
          </a:xfrm>
          <a:prstGeom prst="bentConnector3">
            <a:avLst>
              <a:gd fmla="val -4778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0"/>
          <p:cNvCxnSpPr>
            <a:stCxn id="267" idx="3"/>
            <a:endCxn id="264" idx="3"/>
          </p:cNvCxnSpPr>
          <p:nvPr/>
        </p:nvCxnSpPr>
        <p:spPr>
          <a:xfrm>
            <a:off x="5416600" y="2804300"/>
            <a:ext cx="600" cy="779100"/>
          </a:xfrm>
          <a:prstGeom prst="bentConnector3">
            <a:avLst>
              <a:gd fmla="val 160416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31"/>
          <p:cNvCxnSpPr>
            <a:stCxn id="275" idx="2"/>
            <a:endCxn id="276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31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19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Mathematical reasoning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496100" y="984175"/>
            <a:ext cx="82137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evaluate our models on two mathematical reasoning benchmarks: </a:t>
            </a:r>
            <a:r>
              <a:rPr b="1" lang="ko" sz="1000">
                <a:solidFill>
                  <a:schemeClr val="dk1"/>
                </a:solidFill>
              </a:rPr>
              <a:t>MATH (Hendrycks et al., 2021) and GSM8k (Cobbe et al., 2021).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Minerva is a series of PaLM models fine-tuned on 38.5B tokens extracted from ArXiv and Math Web Pages,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while neither PaLM or LLaMA are fine-tuned on mathematical data.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325" y="1949975"/>
            <a:ext cx="2556005" cy="31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/>
        </p:nvSpPr>
        <p:spPr>
          <a:xfrm>
            <a:off x="7277050" y="3759275"/>
            <a:ext cx="8118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7277050" y="2928375"/>
            <a:ext cx="7830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31"/>
          <p:cNvCxnSpPr>
            <a:stCxn id="282" idx="3"/>
            <a:endCxn id="281" idx="3"/>
          </p:cNvCxnSpPr>
          <p:nvPr/>
        </p:nvCxnSpPr>
        <p:spPr>
          <a:xfrm>
            <a:off x="8060050" y="3025425"/>
            <a:ext cx="28800" cy="831000"/>
          </a:xfrm>
          <a:prstGeom prst="bentConnector3">
            <a:avLst>
              <a:gd fmla="val 92682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>
            <a:stCxn id="66" idx="2"/>
            <a:endCxn id="67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Index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715500" y="896300"/>
            <a:ext cx="3491100" cy="29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Introduction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Approach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Main results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Instruction Fine-tuning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Bias, Toxicity and Misinformation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Carbon footprint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ko" sz="1500">
                <a:solidFill>
                  <a:schemeClr val="dk2"/>
                </a:solidFill>
              </a:rPr>
              <a:t>Conclusion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151000" y="2067200"/>
            <a:ext cx="10329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</a:rPr>
              <a:t>LLaMA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183900" y="1027400"/>
            <a:ext cx="401700" cy="2708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2"/>
          <p:cNvCxnSpPr>
            <a:stCxn id="289" idx="2"/>
            <a:endCxn id="290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2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20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Code generation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496100" y="984175"/>
            <a:ext cx="82137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We evaluate the ability of our models to write code from a natural language description on two benchmarks: HumanEval (Chen et al., 2021) and MBPP (Austin et al., 2021).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pass@1 : temperature 0.1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pass@80 | @100 : temperature 0.8 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94" name="Google Shape;2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775" y="1702525"/>
            <a:ext cx="2653864" cy="29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/>
          <p:nvPr/>
        </p:nvSpPr>
        <p:spPr>
          <a:xfrm>
            <a:off x="4532900" y="3481525"/>
            <a:ext cx="17025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4532900" y="3181350"/>
            <a:ext cx="17025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3686775" y="2184375"/>
            <a:ext cx="25485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8" name="Google Shape;298;p32"/>
          <p:cNvCxnSpPr>
            <a:stCxn id="297" idx="3"/>
            <a:endCxn id="296" idx="3"/>
          </p:cNvCxnSpPr>
          <p:nvPr/>
        </p:nvCxnSpPr>
        <p:spPr>
          <a:xfrm>
            <a:off x="6235275" y="2281425"/>
            <a:ext cx="600" cy="996900"/>
          </a:xfrm>
          <a:prstGeom prst="bentConnector3">
            <a:avLst>
              <a:gd fmla="val 3970833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32"/>
          <p:cNvSpPr/>
          <p:nvPr/>
        </p:nvSpPr>
        <p:spPr>
          <a:xfrm>
            <a:off x="3686775" y="2504950"/>
            <a:ext cx="25485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0" name="Google Shape;300;p32"/>
          <p:cNvCxnSpPr>
            <a:stCxn id="299" idx="1"/>
            <a:endCxn id="295" idx="1"/>
          </p:cNvCxnSpPr>
          <p:nvPr/>
        </p:nvCxnSpPr>
        <p:spPr>
          <a:xfrm>
            <a:off x="3686775" y="2602000"/>
            <a:ext cx="846000" cy="976500"/>
          </a:xfrm>
          <a:prstGeom prst="bentConnector3">
            <a:avLst>
              <a:gd fmla="val -2814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32"/>
          <p:cNvSpPr txBox="1"/>
          <p:nvPr/>
        </p:nvSpPr>
        <p:spPr>
          <a:xfrm>
            <a:off x="496100" y="4027475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* </a:t>
            </a:r>
            <a:r>
              <a:rPr b="1" lang="ko" sz="1200">
                <a:solidFill>
                  <a:schemeClr val="dk1"/>
                </a:solidFill>
              </a:rPr>
              <a:t>I</a:t>
            </a:r>
            <a:r>
              <a:rPr b="1" lang="ko" sz="1200">
                <a:solidFill>
                  <a:schemeClr val="dk1"/>
                </a:solidFill>
              </a:rPr>
              <a:t>t is possible to improve the performance on code by fine-tuning on code-specific tokens.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33"/>
          <p:cNvCxnSpPr>
            <a:stCxn id="307" idx="2"/>
            <a:endCxn id="30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33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21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Massive Multitask Language Understanding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496100" y="984175"/>
            <a:ext cx="82137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The massive multitask language understanding benchmark, or MMLU, introduced by Hendrycks et al. (2020) consists of multiple choice questions covering various domains of knowledge, including humanities, STEM and social sciences.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00" y="1940075"/>
            <a:ext cx="48006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/>
          <p:nvPr/>
        </p:nvSpPr>
        <p:spPr>
          <a:xfrm>
            <a:off x="572900" y="2849375"/>
            <a:ext cx="45903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572900" y="3425600"/>
            <a:ext cx="45903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"/>
          <p:cNvSpPr/>
          <p:nvPr/>
        </p:nvSpPr>
        <p:spPr>
          <a:xfrm>
            <a:off x="572900" y="4181417"/>
            <a:ext cx="45903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3"/>
          <p:cNvSpPr txBox="1"/>
          <p:nvPr/>
        </p:nvSpPr>
        <p:spPr>
          <a:xfrm>
            <a:off x="5400588" y="3095750"/>
            <a:ext cx="33861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  <a:highlight>
                  <a:schemeClr val="lt1"/>
                </a:highlight>
              </a:rPr>
              <a:t>i.e., ArXiv, Gutenberg and Books3, that sums up to only 177GB, while these models were trained on up to 2TB of books.</a:t>
            </a:r>
            <a:endParaRPr b="1"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317" name="Google Shape;317;p33"/>
          <p:cNvCxnSpPr>
            <a:stCxn id="315" idx="3"/>
            <a:endCxn id="313" idx="3"/>
          </p:cNvCxnSpPr>
          <p:nvPr/>
        </p:nvCxnSpPr>
        <p:spPr>
          <a:xfrm flipH="1" rot="10800000">
            <a:off x="5163200" y="2946467"/>
            <a:ext cx="600" cy="13320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3"/>
          <p:cNvCxnSpPr>
            <a:stCxn id="315" idx="3"/>
            <a:endCxn id="314" idx="3"/>
          </p:cNvCxnSpPr>
          <p:nvPr/>
        </p:nvCxnSpPr>
        <p:spPr>
          <a:xfrm flipH="1" rot="10800000">
            <a:off x="5163200" y="3522767"/>
            <a:ext cx="600" cy="7557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34"/>
          <p:cNvCxnSpPr>
            <a:stCxn id="324" idx="2"/>
            <a:endCxn id="325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4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22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결과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Main results: </a:t>
            </a:r>
            <a:r>
              <a:rPr b="1" lang="ko" sz="1200">
                <a:solidFill>
                  <a:schemeClr val="dk1"/>
                </a:solidFill>
              </a:rPr>
              <a:t>Evolution</a:t>
            </a:r>
            <a:r>
              <a:rPr b="1" lang="ko" sz="1200">
                <a:solidFill>
                  <a:schemeClr val="dk1"/>
                </a:solidFill>
              </a:rPr>
              <a:t> of performance during training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650" y="984175"/>
            <a:ext cx="5730704" cy="38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/>
          <p:nvPr/>
        </p:nvSpPr>
        <p:spPr>
          <a:xfrm>
            <a:off x="1706650" y="2686750"/>
            <a:ext cx="3767400" cy="1839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35"/>
          <p:cNvCxnSpPr>
            <a:stCxn id="335" idx="2"/>
            <a:endCxn id="336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5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23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파인튜닝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Instruction </a:t>
            </a:r>
            <a:r>
              <a:rPr b="1" lang="ko" sz="1200">
                <a:solidFill>
                  <a:schemeClr val="dk1"/>
                </a:solidFill>
              </a:rPr>
              <a:t>Fine-tuning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496100" y="984175"/>
            <a:ext cx="82137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we show that briefly fine-tuning on instructions data rapidly leads to improvements on MMLU.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only conducted a single experiment following the same protocol as Chung et al. (2022) (</a:t>
            </a:r>
            <a:r>
              <a:rPr b="1" lang="ko" sz="1200">
                <a:solidFill>
                  <a:schemeClr val="dk1"/>
                </a:solidFill>
              </a:rPr>
              <a:t>"Scaling Instruction-Fine-tuned Language Models")</a:t>
            </a:r>
            <a:r>
              <a:rPr b="1" lang="ko" sz="1200">
                <a:solidFill>
                  <a:schemeClr val="dk1"/>
                </a:solidFill>
              </a:rPr>
              <a:t> to train an instruct model, LLaMA-I.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1932475"/>
            <a:ext cx="29337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/>
          <p:nvPr/>
        </p:nvSpPr>
        <p:spPr>
          <a:xfrm>
            <a:off x="3562300" y="3856625"/>
            <a:ext cx="20193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3562300" y="2772900"/>
            <a:ext cx="2019300" cy="352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7" name="Google Shape;347;p36"/>
          <p:cNvCxnSpPr>
            <a:stCxn id="348" idx="2"/>
            <a:endCxn id="349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36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24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50" name="Google Shape;350;p36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편향 유해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허위 정보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Bias, Toxicity and Misinformation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496100" y="984175"/>
            <a:ext cx="82137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As our training dataset contains a large proportion of data from the Web,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to understand the potential harm of LLaMA-65B,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evaluate on different benchmarks that measure toxic content production and stereotypes detection.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p37"/>
          <p:cNvCxnSpPr>
            <a:stCxn id="358" idx="2"/>
            <a:endCxn id="359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37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25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편향 유해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허위 정보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Bias, Toxicity and Misinformation: RealToxicityPrompts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496100" y="984175"/>
            <a:ext cx="82137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Language models can generate toxic language, e.g., insults, hate speech or threats.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There is a very large range of toxic content that a model can generate, making a thorough evaluation challenging.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observe that toxicity increases with the size of the model, especially for Respectful prompts.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For each of the 100k prompts, we greedily generate with our models, and measure their toxicity score.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The score per prompt ranges from 0 (non-toxic) to 1 (toxic).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we report our averaged score on basic and respectful 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63" name="Google Shape;3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450" y="2727375"/>
            <a:ext cx="2667425" cy="21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p38"/>
          <p:cNvCxnSpPr>
            <a:stCxn id="369" idx="2"/>
            <a:endCxn id="370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38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26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편향 유해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허위 정보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Bias, Toxicity and Misinformation: CrowS-Pairs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496100" y="984175"/>
            <a:ext cx="82137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This dataset allows to measure biases in 9 categories: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gender, religion, race/color, sexual orientation, age, nationality, disability, physical appearance and socioeconomic status.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74" name="Google Shape;3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2054575"/>
            <a:ext cx="29337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3045075" y="4057750"/>
            <a:ext cx="30252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8"/>
          <p:cNvSpPr/>
          <p:nvPr/>
        </p:nvSpPr>
        <p:spPr>
          <a:xfrm>
            <a:off x="3090350" y="2608175"/>
            <a:ext cx="3025200" cy="194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1" name="Google Shape;381;p39"/>
          <p:cNvCxnSpPr>
            <a:stCxn id="382" idx="2"/>
            <a:endCxn id="383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39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27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84" name="Google Shape;384;p39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편향 유해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허위 정보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85" name="Google Shape;385;p39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Bias, Toxicity and Misinformation: WinoGender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86" name="Google Shape;386;p39"/>
          <p:cNvSpPr txBox="1"/>
          <p:nvPr/>
        </p:nvSpPr>
        <p:spPr>
          <a:xfrm>
            <a:off x="496100" y="984175"/>
            <a:ext cx="82137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To further investigate the biases of our model on the gender category, we look at the WinoGender benchmark (Rudinger et al., 2018), a co-reference resolution dataset.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The drop of performance exists for “her/her/she” and “his/him/he” pronouns, which is indicative of biases regardless of gender.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87" name="Google Shape;3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875" y="2022675"/>
            <a:ext cx="3198250" cy="29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40"/>
          <p:cNvCxnSpPr>
            <a:stCxn id="393" idx="2"/>
            <a:endCxn id="394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40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28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편향 유해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허위 정보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Bias, Toxicity and Misinformation: TruthfulQA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496100" y="984175"/>
            <a:ext cx="82137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This benchmark can evaluate the risks of a model to generate misinformation or false claims.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Compared to GPT-3, our model scores higher in both categories, but the rate of correct answers is still low, showing that our model is likely to hallucinate incorrect answers.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398" name="Google Shape;3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26" y="2106225"/>
            <a:ext cx="3082150" cy="28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41"/>
          <p:cNvCxnSpPr>
            <a:stCxn id="404" idx="2"/>
            <a:endCxn id="405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41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29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탄소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발자국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Carbon footprint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496100" y="984175"/>
            <a:ext cx="82137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The training of our models have consumed a massive quantity of energy, responsible for the emission of carbon dioxide.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Watt-hour: Wh,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carbon emissions: tCO2eq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Power Usage Effectiveness (PUE) : 1.1.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000">
                <a:solidFill>
                  <a:schemeClr val="dk1"/>
                </a:solidFill>
              </a:rPr>
              <a:t>Wh = GPU-h × (GPU power consumption) × PUE</a:t>
            </a:r>
            <a:br>
              <a:rPr b="1" lang="ko" sz="1000">
                <a:solidFill>
                  <a:schemeClr val="dk1"/>
                </a:solidFill>
              </a:rPr>
            </a:br>
            <a:r>
              <a:rPr b="1" lang="ko" sz="1000">
                <a:solidFill>
                  <a:schemeClr val="dk1"/>
                </a:solidFill>
              </a:rPr>
              <a:t>tCO2eq = MWh × 0.385.</a:t>
            </a:r>
            <a:endParaRPr b="1" sz="1000">
              <a:solidFill>
                <a:schemeClr val="dk1"/>
              </a:solidFill>
            </a:endParaRPr>
          </a:p>
        </p:txBody>
      </p:sp>
      <p:pic>
        <p:nvPicPr>
          <p:cNvPr id="409" name="Google Shape;4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88" y="2679475"/>
            <a:ext cx="5192221" cy="21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1"/>
          <p:cNvSpPr txBox="1"/>
          <p:nvPr/>
        </p:nvSpPr>
        <p:spPr>
          <a:xfrm>
            <a:off x="5703725" y="2679475"/>
            <a:ext cx="2772900" cy="160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ko" sz="900">
                <a:solidFill>
                  <a:schemeClr val="dk1"/>
                </a:solidFill>
              </a:rPr>
              <a:t>for a period of approximately 5 months </a:t>
            </a:r>
            <a:br>
              <a:rPr b="1" lang="ko" sz="900">
                <a:solidFill>
                  <a:schemeClr val="dk1"/>
                </a:solidFill>
              </a:rPr>
            </a:b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ko" sz="900">
                <a:solidFill>
                  <a:schemeClr val="dk1"/>
                </a:solidFill>
              </a:rPr>
              <a:t>used 2048 A100-80GB </a:t>
            </a:r>
            <a:br>
              <a:rPr b="1" lang="ko" sz="900">
                <a:solidFill>
                  <a:schemeClr val="dk1"/>
                </a:solidFill>
              </a:rPr>
            </a:b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ko" sz="900">
                <a:solidFill>
                  <a:schemeClr val="dk1"/>
                </a:solidFill>
              </a:rPr>
              <a:t>2,638 MWh</a:t>
            </a:r>
            <a:br>
              <a:rPr b="1" lang="ko" sz="900">
                <a:solidFill>
                  <a:schemeClr val="dk1"/>
                </a:solidFill>
              </a:rPr>
            </a:b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ko" sz="900">
                <a:solidFill>
                  <a:schemeClr val="dk1"/>
                </a:solidFill>
              </a:rPr>
              <a:t>total emission of 1,015 tCO2eq</a:t>
            </a:r>
            <a:endParaRPr b="1"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5"/>
          <p:cNvCxnSpPr>
            <a:stCxn id="77" idx="2"/>
            <a:endCxn id="7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3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개요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330450" y="1838925"/>
            <a:ext cx="46893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</a:rPr>
              <a:t>LLaMA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chemeClr val="dk2"/>
                </a:solidFill>
              </a:rPr>
              <a:t>L</a:t>
            </a:r>
            <a:r>
              <a:rPr lang="ko" sz="1500">
                <a:solidFill>
                  <a:schemeClr val="dk2"/>
                </a:solidFill>
              </a:rPr>
              <a:t>ong </a:t>
            </a:r>
            <a:r>
              <a:rPr b="1" lang="ko" sz="2000">
                <a:solidFill>
                  <a:schemeClr val="dk2"/>
                </a:solidFill>
              </a:rPr>
              <a:t>La</a:t>
            </a:r>
            <a:r>
              <a:rPr lang="ko" sz="1500">
                <a:solidFill>
                  <a:schemeClr val="dk2"/>
                </a:solidFill>
              </a:rPr>
              <a:t>nguage model </a:t>
            </a:r>
            <a:r>
              <a:rPr b="1" lang="ko" sz="2000">
                <a:solidFill>
                  <a:schemeClr val="dk2"/>
                </a:solidFill>
              </a:rPr>
              <a:t>M</a:t>
            </a:r>
            <a:r>
              <a:rPr lang="ko" sz="1500">
                <a:solidFill>
                  <a:schemeClr val="dk2"/>
                </a:solidFill>
              </a:rPr>
              <a:t>eta </a:t>
            </a:r>
            <a:r>
              <a:rPr b="1" lang="ko" sz="2000">
                <a:solidFill>
                  <a:schemeClr val="dk2"/>
                </a:solidFill>
              </a:rPr>
              <a:t>A</a:t>
            </a:r>
            <a:r>
              <a:rPr lang="ko" sz="1500">
                <a:solidFill>
                  <a:schemeClr val="dk2"/>
                </a:solidFill>
              </a:rPr>
              <a:t>i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775" y="2024063"/>
            <a:ext cx="11430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p42"/>
          <p:cNvCxnSpPr>
            <a:stCxn id="416" idx="2"/>
            <a:endCxn id="417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42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30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418" name="Google Shape;418;p42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결론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19" name="Google Shape;419;p42"/>
          <p:cNvSpPr txBox="1"/>
          <p:nvPr/>
        </p:nvSpPr>
        <p:spPr>
          <a:xfrm>
            <a:off x="496100" y="418950"/>
            <a:ext cx="6048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Conclusion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496100" y="984175"/>
            <a:ext cx="8213700" cy="23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LLaMA-13B outperforms GPT-3 while being 10× smaller, and LLaMA-65B rivals Chinchilla-70B and PaLM-540B.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Our models are trained solely on publicly available datasets, demonstrating that closed data is not essential for state-of-the-art results.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We hope open-sourcing LLaMA accelerates LLM research and supports work on robustness, bias, and toxicity.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200">
                <a:solidFill>
                  <a:schemeClr val="dk1"/>
                </a:solidFill>
              </a:rPr>
              <a:t>Instruction finetuning, as shown in our preliminary results, yields promising improvements.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plan to release even larger models trained on larger corpora in future work.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Google Shape;425;p43"/>
          <p:cNvCxnSpPr>
            <a:stCxn id="426" idx="2"/>
            <a:endCxn id="427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Google Shape;427;p43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31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마무리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9" name="Google Shape;429;p43"/>
          <p:cNvSpPr txBox="1"/>
          <p:nvPr/>
        </p:nvSpPr>
        <p:spPr>
          <a:xfrm>
            <a:off x="201225" y="2152350"/>
            <a:ext cx="8475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>
                <a:solidFill>
                  <a:schemeClr val="dk1"/>
                </a:solidFill>
              </a:rPr>
              <a:t>감사합니다.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6"/>
          <p:cNvCxnSpPr>
            <a:stCxn id="87" idx="2"/>
            <a:endCxn id="8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6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4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개요</a:t>
            </a:r>
            <a:endParaRPr sz="7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227350" y="778150"/>
            <a:ext cx="46893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2"/>
                </a:solidFill>
              </a:rPr>
              <a:t>LLaMA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chemeClr val="dk2"/>
                </a:solidFill>
              </a:rPr>
              <a:t>L</a:t>
            </a:r>
            <a:r>
              <a:rPr lang="ko" sz="1500">
                <a:solidFill>
                  <a:schemeClr val="dk2"/>
                </a:solidFill>
              </a:rPr>
              <a:t>ong </a:t>
            </a:r>
            <a:r>
              <a:rPr b="1" lang="ko" sz="2000">
                <a:solidFill>
                  <a:schemeClr val="dk2"/>
                </a:solidFill>
              </a:rPr>
              <a:t>La</a:t>
            </a:r>
            <a:r>
              <a:rPr lang="ko" sz="1500">
                <a:solidFill>
                  <a:schemeClr val="dk2"/>
                </a:solidFill>
              </a:rPr>
              <a:t>nguage model </a:t>
            </a:r>
            <a:r>
              <a:rPr b="1" lang="ko" sz="2000">
                <a:solidFill>
                  <a:schemeClr val="dk2"/>
                </a:solidFill>
              </a:rPr>
              <a:t>M</a:t>
            </a:r>
            <a:r>
              <a:rPr lang="ko" sz="1500">
                <a:solidFill>
                  <a:schemeClr val="dk2"/>
                </a:solidFill>
              </a:rPr>
              <a:t>eta </a:t>
            </a:r>
            <a:r>
              <a:rPr b="1" lang="ko" sz="2000">
                <a:solidFill>
                  <a:schemeClr val="dk2"/>
                </a:solidFill>
              </a:rPr>
              <a:t>A</a:t>
            </a:r>
            <a:r>
              <a:rPr lang="ko" sz="1500">
                <a:solidFill>
                  <a:schemeClr val="dk2"/>
                </a:solidFill>
              </a:rPr>
              <a:t>i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450350" y="2095075"/>
            <a:ext cx="62433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2"/>
                </a:solidFill>
              </a:rPr>
              <a:t>Parameters &lt; Data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</a:rPr>
              <a:t>Open Datasets &amp; Source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7"/>
          <p:cNvCxnSpPr>
            <a:stCxn id="97" idx="2"/>
            <a:endCxn id="98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7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5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개요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227350" y="778150"/>
            <a:ext cx="46893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2"/>
                </a:solidFill>
              </a:rPr>
              <a:t>LLaMA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2000">
                <a:solidFill>
                  <a:schemeClr val="dk2"/>
                </a:solidFill>
              </a:rPr>
              <a:t>L</a:t>
            </a:r>
            <a:r>
              <a:rPr lang="ko" sz="1500">
                <a:solidFill>
                  <a:schemeClr val="dk2"/>
                </a:solidFill>
              </a:rPr>
              <a:t>ong </a:t>
            </a:r>
            <a:r>
              <a:rPr b="1" lang="ko" sz="2000">
                <a:solidFill>
                  <a:schemeClr val="dk2"/>
                </a:solidFill>
              </a:rPr>
              <a:t>La</a:t>
            </a:r>
            <a:r>
              <a:rPr lang="ko" sz="1500">
                <a:solidFill>
                  <a:schemeClr val="dk2"/>
                </a:solidFill>
              </a:rPr>
              <a:t>nguage model </a:t>
            </a:r>
            <a:r>
              <a:rPr b="1" lang="ko" sz="2000">
                <a:solidFill>
                  <a:schemeClr val="dk2"/>
                </a:solidFill>
              </a:rPr>
              <a:t>M</a:t>
            </a:r>
            <a:r>
              <a:rPr lang="ko" sz="1500">
                <a:solidFill>
                  <a:schemeClr val="dk2"/>
                </a:solidFill>
              </a:rPr>
              <a:t>eta </a:t>
            </a:r>
            <a:r>
              <a:rPr b="1" lang="ko" sz="2000">
                <a:solidFill>
                  <a:schemeClr val="dk2"/>
                </a:solidFill>
              </a:rPr>
              <a:t>A</a:t>
            </a:r>
            <a:r>
              <a:rPr lang="ko" sz="1500">
                <a:solidFill>
                  <a:schemeClr val="dk2"/>
                </a:solidFill>
              </a:rPr>
              <a:t>i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328550" y="3642300"/>
            <a:ext cx="64869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2"/>
                </a:solidFill>
              </a:rPr>
              <a:t>“</a:t>
            </a:r>
            <a:r>
              <a:rPr b="1" lang="ko" sz="1500">
                <a:solidFill>
                  <a:srgbClr val="FF0000"/>
                </a:solidFill>
              </a:rPr>
              <a:t>모델의 크기</a:t>
            </a:r>
            <a:r>
              <a:rPr b="1" lang="ko" sz="1500">
                <a:solidFill>
                  <a:schemeClr val="dk2"/>
                </a:solidFill>
              </a:rPr>
              <a:t>보다는</a:t>
            </a:r>
            <a:r>
              <a:rPr b="1" lang="ko" sz="1500">
                <a:solidFill>
                  <a:schemeClr val="dk2"/>
                </a:solidFill>
              </a:rPr>
              <a:t> </a:t>
            </a:r>
            <a:r>
              <a:rPr b="1" lang="ko" sz="1500">
                <a:solidFill>
                  <a:srgbClr val="FF0000"/>
                </a:solidFill>
              </a:rPr>
              <a:t>더 많은 데이터</a:t>
            </a:r>
            <a:r>
              <a:rPr b="1" lang="ko" sz="1500">
                <a:solidFill>
                  <a:schemeClr val="dk2"/>
                </a:solidFill>
              </a:rPr>
              <a:t>로 성능을 끌어 올리는 것</a:t>
            </a:r>
            <a:r>
              <a:rPr b="1" lang="ko" sz="1500">
                <a:solidFill>
                  <a:schemeClr val="dk2"/>
                </a:solidFill>
              </a:rPr>
              <a:t>”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265450" y="4127325"/>
            <a:ext cx="64869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2"/>
                </a:solidFill>
              </a:rPr>
              <a:t>주어진 컴퓨팅 예산으로 최상의 성능을 달성하는 것은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2"/>
                </a:solidFill>
              </a:rPr>
              <a:t>가장 큰 모델이 아니라 더 많은 데이터로 훈련된 더 작은 모델이 </a:t>
            </a:r>
            <a:r>
              <a:rPr b="1" lang="ko" sz="1200">
                <a:solidFill>
                  <a:schemeClr val="dk2"/>
                </a:solidFill>
              </a:rPr>
              <a:t>더 나은 성능을  보일것으로 추정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2"/>
                </a:solidFill>
              </a:rPr>
              <a:t>Hoffmann (Training Compute-Optimal Large Language Models)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103" name="Google Shape;103;p17" title="수평저울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725" y="1640725"/>
            <a:ext cx="1922550" cy="19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title="파라메터 저울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400" y="1640725"/>
            <a:ext cx="1922550" cy="19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4050" y="1640725"/>
            <a:ext cx="1922550" cy="186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8"/>
          <p:cNvCxnSpPr>
            <a:stCxn id="111" idx="2"/>
            <a:endCxn id="112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8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6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개요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227350" y="778150"/>
            <a:ext cx="46893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</a:rPr>
              <a:t>LLaMA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chemeClr val="dk2"/>
                </a:solidFill>
              </a:rPr>
              <a:t>L</a:t>
            </a:r>
            <a:r>
              <a:rPr lang="ko" sz="1500">
                <a:solidFill>
                  <a:schemeClr val="dk2"/>
                </a:solidFill>
              </a:rPr>
              <a:t>ong </a:t>
            </a:r>
            <a:r>
              <a:rPr b="1" lang="ko" sz="2000">
                <a:solidFill>
                  <a:schemeClr val="dk2"/>
                </a:solidFill>
              </a:rPr>
              <a:t>La</a:t>
            </a:r>
            <a:r>
              <a:rPr lang="ko" sz="1500">
                <a:solidFill>
                  <a:schemeClr val="dk2"/>
                </a:solidFill>
              </a:rPr>
              <a:t>nguage model </a:t>
            </a:r>
            <a:r>
              <a:rPr b="1" lang="ko" sz="2000">
                <a:solidFill>
                  <a:schemeClr val="dk2"/>
                </a:solidFill>
              </a:rPr>
              <a:t>M</a:t>
            </a:r>
            <a:r>
              <a:rPr lang="ko" sz="1500">
                <a:solidFill>
                  <a:schemeClr val="dk2"/>
                </a:solidFill>
              </a:rPr>
              <a:t>eta </a:t>
            </a:r>
            <a:r>
              <a:rPr b="1" lang="ko" sz="2000">
                <a:solidFill>
                  <a:schemeClr val="dk2"/>
                </a:solidFill>
              </a:rPr>
              <a:t>A</a:t>
            </a:r>
            <a:r>
              <a:rPr lang="ko" sz="1500">
                <a:solidFill>
                  <a:schemeClr val="dk2"/>
                </a:solidFill>
              </a:rPr>
              <a:t>i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360100" y="3027625"/>
            <a:ext cx="64869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2"/>
                </a:solidFill>
              </a:rPr>
              <a:t>“</a:t>
            </a:r>
            <a:r>
              <a:rPr b="1" lang="ko" sz="1500">
                <a:solidFill>
                  <a:schemeClr val="dk2"/>
                </a:solidFill>
              </a:rPr>
              <a:t>오직 </a:t>
            </a:r>
            <a:r>
              <a:rPr b="1" lang="ko" sz="1500">
                <a:solidFill>
                  <a:srgbClr val="FF0000"/>
                </a:solidFill>
              </a:rPr>
              <a:t>공개적으로 이용 가능한 데이터만</a:t>
            </a:r>
            <a:r>
              <a:rPr b="1" lang="ko" sz="1500">
                <a:solidFill>
                  <a:schemeClr val="dk2"/>
                </a:solidFill>
              </a:rPr>
              <a:t>을 사용였으며,</a:t>
            </a:r>
            <a:r>
              <a:rPr b="1" lang="ko" sz="1500">
                <a:solidFill>
                  <a:schemeClr val="dk2"/>
                </a:solidFill>
              </a:rPr>
              <a:t> 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rgbClr val="FF0000"/>
                </a:solidFill>
              </a:rPr>
              <a:t>오픈 소스로 커뮤니티에 공개</a:t>
            </a:r>
            <a:r>
              <a:rPr b="1" lang="ko" sz="1500">
                <a:solidFill>
                  <a:schemeClr val="dk2"/>
                </a:solidFill>
              </a:rPr>
              <a:t>하여 LLM 발전에 기여</a:t>
            </a:r>
            <a:r>
              <a:rPr b="1" lang="ko" sz="1500">
                <a:solidFill>
                  <a:schemeClr val="dk2"/>
                </a:solidFill>
              </a:rPr>
              <a:t>”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450350" y="2065750"/>
            <a:ext cx="62433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2"/>
                </a:solidFill>
              </a:rPr>
              <a:t>Open Source &amp; Datasets</a:t>
            </a:r>
            <a:endParaRPr b="1"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9"/>
          <p:cNvCxnSpPr>
            <a:stCxn id="122" idx="2"/>
            <a:endCxn id="123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9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7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소개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Introduction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96100" y="1241800"/>
            <a:ext cx="3778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LLM focuses on further scaling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more parameters will lead to better performance.  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96100" y="2367450"/>
            <a:ext cx="8102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the best performances are not achieved by the largest models, but by smaller models trained on more data.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- </a:t>
            </a:r>
            <a:r>
              <a:rPr b="1" lang="ko" sz="1200">
                <a:solidFill>
                  <a:schemeClr val="dk1"/>
                </a:solidFill>
              </a:rPr>
              <a:t>Hoffman et al. (2022)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96100" y="3485225"/>
            <a:ext cx="8066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it may be cheaper to train a large model to reach a certain level of performance, a smaller one trained longer will ultimately be cheaper at inference. 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129" name="Google Shape;129;p19"/>
          <p:cNvCxnSpPr>
            <a:stCxn id="126" idx="2"/>
          </p:cNvCxnSpPr>
          <p:nvPr/>
        </p:nvCxnSpPr>
        <p:spPr>
          <a:xfrm>
            <a:off x="2385200" y="1939600"/>
            <a:ext cx="0" cy="4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2385200" y="3155200"/>
            <a:ext cx="0" cy="4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0"/>
          <p:cNvCxnSpPr>
            <a:stCxn id="136" idx="2"/>
            <a:endCxn id="137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0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8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소개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Introduction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96100" y="1126850"/>
            <a:ext cx="8066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The focus of this work is to train a series of language models that achieve the best possible performance at various inference budgets, by training on more tokens than what is typically used.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000">
                <a:solidFill>
                  <a:schemeClr val="dk1"/>
                </a:solidFill>
              </a:rPr>
              <a:t>(</a:t>
            </a:r>
            <a:r>
              <a:rPr b="1" lang="ko" sz="1000">
                <a:solidFill>
                  <a:schemeClr val="dk1"/>
                </a:solidFill>
              </a:rPr>
              <a:t>We then report the performance of our models and compare with others LLMs on a set of standard benchmarks.) 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496100" y="2117788"/>
            <a:ext cx="81027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ko" sz="1100">
                <a:solidFill>
                  <a:schemeClr val="dk1"/>
                </a:solidFill>
              </a:rPr>
              <a:t>The resulting models, called LLaMA, ranges from 7B to 65B parameters with competitive performance compared to the best existing LLMs.    </a:t>
            </a:r>
            <a:br>
              <a:rPr b="1" lang="ko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ko" sz="1100">
                <a:solidFill>
                  <a:srgbClr val="FF0000"/>
                </a:solidFill>
              </a:rPr>
              <a:t>LLaMA-13B outperforms GPT-3 on most benchmarks, despite being 10× smaller.</a:t>
            </a:r>
            <a:br>
              <a:rPr b="1" lang="ko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ko" sz="1100">
                <a:solidFill>
                  <a:schemeClr val="dk1"/>
                </a:solidFill>
              </a:rPr>
              <a:t>our 65B-parameter model is also competitive with the best large language models such as Chinchilla or PaLM-540B.  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96100" y="3743850"/>
            <a:ext cx="8066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we only use </a:t>
            </a:r>
            <a:r>
              <a:rPr b="1" lang="ko" sz="1200">
                <a:solidFill>
                  <a:srgbClr val="FF0000"/>
                </a:solidFill>
              </a:rPr>
              <a:t>publicly available data</a:t>
            </a:r>
            <a:r>
              <a:rPr b="1" lang="ko" sz="1200">
                <a:solidFill>
                  <a:schemeClr val="dk1"/>
                </a:solidFill>
              </a:rPr>
              <a:t>, making our work compatible with </a:t>
            </a:r>
            <a:r>
              <a:rPr b="1" lang="ko" sz="1200">
                <a:solidFill>
                  <a:srgbClr val="FF0000"/>
                </a:solidFill>
              </a:rPr>
              <a:t>open-sourcing</a:t>
            </a:r>
            <a:endParaRPr b="1"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1"/>
          <p:cNvCxnSpPr>
            <a:stCxn id="148" idx="2"/>
            <a:endCxn id="149" idx="0"/>
          </p:cNvCxnSpPr>
          <p:nvPr/>
        </p:nvCxnSpPr>
        <p:spPr>
          <a:xfrm>
            <a:off x="8910525" y="323350"/>
            <a:ext cx="0" cy="45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 txBox="1"/>
          <p:nvPr/>
        </p:nvSpPr>
        <p:spPr>
          <a:xfrm>
            <a:off x="8709675" y="4880650"/>
            <a:ext cx="401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2"/>
                </a:solidFill>
              </a:rPr>
              <a:t>9</a:t>
            </a:r>
            <a:endParaRPr b="1" sz="800"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8677050" y="15400"/>
            <a:ext cx="46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방법</a:t>
            </a:r>
            <a:endParaRPr sz="60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96100" y="411775"/>
            <a:ext cx="570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Approach: Pre-training Data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400" y="984175"/>
            <a:ext cx="3408125" cy="29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496100" y="1415175"/>
            <a:ext cx="47193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dk1"/>
                </a:solidFill>
              </a:rPr>
              <a:t>Our training approach is similar to the methods described in previous work (Brown et al., 2020; Chowdhery et al., 2022), and is inspired by the Chinchilla scaling laws (Hoffmann et al., 2022).</a:t>
            </a:r>
            <a:endParaRPr b="1" sz="12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(Hoffmann et al., 2022) : Chinchilla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(Brown et al., 2020) : Few-shot</a:t>
            </a:r>
            <a:br>
              <a:rPr b="1" lang="ko" sz="1000">
                <a:solidFill>
                  <a:schemeClr val="dk1"/>
                </a:solidFill>
              </a:rPr>
            </a:b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ko" sz="1000">
                <a:solidFill>
                  <a:schemeClr val="dk1"/>
                </a:solidFill>
              </a:rPr>
              <a:t>(Chowdhery et al., 2022) : PaLM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